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DM Sans" panose="020B0604020202020204" charset="0"/>
      <p:regular r:id="rId11"/>
    </p:embeddedFont>
    <p:embeddedFont>
      <p:font typeface="Dela Gothic One" panose="020B0604020202020204" charset="-128"/>
      <p:regular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3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662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531620"/>
            <a:ext cx="7627382" cy="2138124"/>
          </a:xfrm>
          <a:prstGeom prst="rect">
            <a:avLst/>
          </a:prstGeom>
          <a:noFill/>
          <a:ln/>
        </p:spPr>
        <p:txBody>
          <a:bodyPr wrap="square" lIns="0" tIns="0" rIns="0" bIns="0" rtlCol="0" anchor="t"/>
          <a:lstStyle/>
          <a:p>
            <a:pPr marL="0" indent="0" algn="l">
              <a:lnSpc>
                <a:spcPts val="5600"/>
              </a:lnSpc>
              <a:buNone/>
            </a:pPr>
            <a:r>
              <a:rPr lang="en-US" sz="4450" dirty="0" smtClean="0">
                <a:solidFill>
                  <a:srgbClr val="FAEBEB"/>
                </a:solidFill>
                <a:latin typeface="Dela Gothic One" pitchFamily="34" charset="0"/>
                <a:ea typeface="Dela Gothic One" pitchFamily="34" charset="-122"/>
                <a:cs typeface="Dela Gothic One" pitchFamily="34" charset="-120"/>
              </a:rPr>
              <a:t>POCKET BIZZ</a:t>
            </a:r>
            <a:r>
              <a:rPr lang="en-US" sz="4450" dirty="0" smtClean="0">
                <a:solidFill>
                  <a:srgbClr val="FAEBEB"/>
                </a:solidFill>
                <a:latin typeface="Dela Gothic One" pitchFamily="34" charset="0"/>
                <a:ea typeface="Dela Gothic One" pitchFamily="34" charset="-122"/>
                <a:cs typeface="Dela Gothic One" pitchFamily="34" charset="-120"/>
              </a:rPr>
              <a:t>: </a:t>
            </a:r>
            <a:r>
              <a:rPr lang="en-US" sz="4450" dirty="0">
                <a:solidFill>
                  <a:srgbClr val="FAEBEB"/>
                </a:solidFill>
                <a:latin typeface="Dela Gothic One" pitchFamily="34" charset="0"/>
                <a:ea typeface="Dela Gothic One" pitchFamily="34" charset="-122"/>
                <a:cs typeface="Dela Gothic One" pitchFamily="34" charset="-120"/>
              </a:rPr>
              <a:t>Empowering Small Traders</a:t>
            </a:r>
            <a:endParaRPr lang="en-US" sz="4450" dirty="0"/>
          </a:p>
        </p:txBody>
      </p:sp>
      <p:sp>
        <p:nvSpPr>
          <p:cNvPr id="4" name="Text 1"/>
          <p:cNvSpPr/>
          <p:nvPr/>
        </p:nvSpPr>
        <p:spPr>
          <a:xfrm>
            <a:off x="758309" y="3994666"/>
            <a:ext cx="7627382" cy="208026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TradeTracker Pro is revolutionizing how small traders manage their business by offering a comprehensive, lightweight storefront builder coupled with advanced income and expense tracking capabilities. This full-featured application integrates cutting-edge voice and photo input to streamline operations, making financial management effortless for independent entrepreneurs.</a:t>
            </a:r>
            <a:endParaRPr lang="en-US" sz="1700" dirty="0"/>
          </a:p>
        </p:txBody>
      </p:sp>
      <p:sp>
        <p:nvSpPr>
          <p:cNvPr id="5" name="Shape 2"/>
          <p:cNvSpPr/>
          <p:nvPr/>
        </p:nvSpPr>
        <p:spPr>
          <a:xfrm>
            <a:off x="758309" y="6334839"/>
            <a:ext cx="346591" cy="346591"/>
          </a:xfrm>
          <a:prstGeom prst="roundRect">
            <a:avLst>
              <a:gd name="adj" fmla="val 26380043"/>
            </a:avLst>
          </a:prstGeom>
          <a:noFill/>
          <a:ln w="7620">
            <a:solidFill>
              <a:srgbClr val="4D4D51"/>
            </a:solidFill>
            <a:prstDash val="solid"/>
          </a:ln>
        </p:spPr>
      </p:sp>
      <p:pic>
        <p:nvPicPr>
          <p:cNvPr id="6" name="Image 1" descr="preencoded.png"/>
          <p:cNvPicPr>
            <a:picLocks noChangeAspect="1"/>
          </p:cNvPicPr>
          <p:nvPr/>
        </p:nvPicPr>
        <p:blipFill>
          <a:blip r:embed="rId4"/>
          <a:stretch>
            <a:fillRect/>
          </a:stretch>
        </p:blipFill>
        <p:spPr>
          <a:xfrm>
            <a:off x="765929" y="6342459"/>
            <a:ext cx="331351" cy="331351"/>
          </a:xfrm>
          <a:prstGeom prst="rect">
            <a:avLst/>
          </a:prstGeom>
        </p:spPr>
      </p:pic>
      <p:sp>
        <p:nvSpPr>
          <p:cNvPr id="7" name="Text 3"/>
          <p:cNvSpPr/>
          <p:nvPr/>
        </p:nvSpPr>
        <p:spPr>
          <a:xfrm>
            <a:off x="1213127" y="6318647"/>
            <a:ext cx="5390873" cy="379214"/>
          </a:xfrm>
          <a:prstGeom prst="rect">
            <a:avLst/>
          </a:prstGeom>
          <a:noFill/>
          <a:ln/>
        </p:spPr>
        <p:txBody>
          <a:bodyPr wrap="none" lIns="0" tIns="0" rIns="0" bIns="0" rtlCol="0" anchor="t"/>
          <a:lstStyle/>
          <a:p>
            <a:pPr marL="0" indent="0" algn="l">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Collins </a:t>
            </a:r>
            <a:r>
              <a:rPr lang="en-US" sz="2100" b="1" dirty="0" smtClean="0">
                <a:solidFill>
                  <a:srgbClr val="FFE5E5"/>
                </a:solidFill>
                <a:latin typeface="DM Sans Bold" pitchFamily="34" charset="0"/>
                <a:ea typeface="DM Sans Bold" pitchFamily="34" charset="-122"/>
                <a:cs typeface="DM Sans Bold" pitchFamily="34" charset="-120"/>
              </a:rPr>
              <a:t>Joshua &amp; Victoria </a:t>
            </a:r>
            <a:r>
              <a:rPr lang="en-US" sz="2100" b="1" dirty="0" err="1">
                <a:solidFill>
                  <a:srgbClr val="FFE5E5"/>
                </a:solidFill>
                <a:latin typeface="DM Sans Bold" pitchFamily="34" charset="0"/>
                <a:ea typeface="DM Sans Bold" pitchFamily="34" charset="-122"/>
                <a:cs typeface="DM Sans Bold" pitchFamily="34" charset="-120"/>
              </a:rPr>
              <a:t>A</a:t>
            </a:r>
            <a:r>
              <a:rPr lang="en-US" sz="2100" b="1" dirty="0" err="1" smtClean="0">
                <a:solidFill>
                  <a:srgbClr val="FFE5E5"/>
                </a:solidFill>
                <a:latin typeface="DM Sans Bold" pitchFamily="34" charset="0"/>
                <a:ea typeface="DM Sans Bold" pitchFamily="34" charset="-122"/>
                <a:cs typeface="DM Sans Bold" pitchFamily="34" charset="-120"/>
              </a:rPr>
              <a:t>tieno</a:t>
            </a:r>
            <a:r>
              <a:rPr lang="en-US" sz="2100" b="1" dirty="0" smtClean="0">
                <a:solidFill>
                  <a:srgbClr val="FFE5E5"/>
                </a:solidFill>
                <a:latin typeface="DM Sans Bold" pitchFamily="34" charset="0"/>
                <a:ea typeface="DM Sans Bold" pitchFamily="34" charset="-122"/>
                <a:cs typeface="DM Sans Bold" pitchFamily="34" charset="-120"/>
              </a:rPr>
              <a:t> </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6955" y="761881"/>
            <a:ext cx="7882890" cy="1185148"/>
          </a:xfrm>
          <a:prstGeom prst="rect">
            <a:avLst/>
          </a:prstGeom>
          <a:noFill/>
          <a:ln/>
        </p:spPr>
        <p:txBody>
          <a:bodyPr wrap="square" lIns="0" tIns="0" rIns="0" bIns="0" rtlCol="0" anchor="t"/>
          <a:lstStyle/>
          <a:p>
            <a:pPr marL="0" indent="0" algn="l">
              <a:lnSpc>
                <a:spcPts val="4650"/>
              </a:lnSpc>
              <a:buNone/>
            </a:pPr>
            <a:r>
              <a:rPr lang="en-US" sz="3700" dirty="0">
                <a:solidFill>
                  <a:srgbClr val="FAEBEB"/>
                </a:solidFill>
                <a:latin typeface="Dela Gothic One" pitchFamily="34" charset="0"/>
                <a:ea typeface="Dela Gothic One" pitchFamily="34" charset="-122"/>
                <a:cs typeface="Dela Gothic One" pitchFamily="34" charset="-120"/>
              </a:rPr>
              <a:t>Problem: Small Traders Lack Comprehensive Tools</a:t>
            </a:r>
            <a:endParaRPr lang="en-US" sz="3700" dirty="0"/>
          </a:p>
        </p:txBody>
      </p:sp>
      <p:sp>
        <p:nvSpPr>
          <p:cNvPr id="4" name="Shape 1"/>
          <p:cNvSpPr/>
          <p:nvPr/>
        </p:nvSpPr>
        <p:spPr>
          <a:xfrm>
            <a:off x="6116955" y="2217182"/>
            <a:ext cx="405289" cy="405289"/>
          </a:xfrm>
          <a:prstGeom prst="roundRect">
            <a:avLst>
              <a:gd name="adj" fmla="val 18672"/>
            </a:avLst>
          </a:prstGeom>
          <a:solidFill>
            <a:srgbClr val="740B0B"/>
          </a:solidFill>
          <a:ln w="7620">
            <a:solidFill>
              <a:srgbClr val="8D2424"/>
            </a:solidFill>
            <a:prstDash val="solid"/>
          </a:ln>
        </p:spPr>
      </p:sp>
      <p:pic>
        <p:nvPicPr>
          <p:cNvPr id="5" name="Image 1" descr="preencoded.png"/>
          <p:cNvPicPr>
            <a:picLocks noChangeAspect="1"/>
          </p:cNvPicPr>
          <p:nvPr/>
        </p:nvPicPr>
        <p:blipFill>
          <a:blip r:embed="rId4"/>
          <a:stretch>
            <a:fillRect/>
          </a:stretch>
        </p:blipFill>
        <p:spPr>
          <a:xfrm>
            <a:off x="6177379" y="2242066"/>
            <a:ext cx="284440" cy="355521"/>
          </a:xfrm>
          <a:prstGeom prst="rect">
            <a:avLst/>
          </a:prstGeom>
        </p:spPr>
      </p:pic>
      <p:sp>
        <p:nvSpPr>
          <p:cNvPr id="6" name="Text 2"/>
          <p:cNvSpPr/>
          <p:nvPr/>
        </p:nvSpPr>
        <p:spPr>
          <a:xfrm>
            <a:off x="6702385" y="2279094"/>
            <a:ext cx="4648676" cy="296228"/>
          </a:xfrm>
          <a:prstGeom prst="rect">
            <a:avLst/>
          </a:prstGeom>
          <a:noFill/>
          <a:ln/>
        </p:spPr>
        <p:txBody>
          <a:bodyPr wrap="none" lIns="0" tIns="0" rIns="0" bIns="0" rtlCol="0" anchor="t"/>
          <a:lstStyle/>
          <a:p>
            <a:pPr marL="0" indent="0" algn="l">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Fragmented &amp; Complex Solutions</a:t>
            </a:r>
            <a:endParaRPr lang="en-US" sz="1850" dirty="0"/>
          </a:p>
        </p:txBody>
      </p:sp>
      <p:sp>
        <p:nvSpPr>
          <p:cNvPr id="7" name="Text 3"/>
          <p:cNvSpPr/>
          <p:nvPr/>
        </p:nvSpPr>
        <p:spPr>
          <a:xfrm>
            <a:off x="6702385" y="2683312"/>
            <a:ext cx="7297460" cy="576263"/>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Existing tools often require combining multiple platforms, leading to disjointed workflows and a steep learning curve for small business owners.</a:t>
            </a:r>
            <a:endParaRPr lang="en-US" sz="1400" dirty="0"/>
          </a:p>
        </p:txBody>
      </p:sp>
      <p:sp>
        <p:nvSpPr>
          <p:cNvPr id="8" name="Shape 4"/>
          <p:cNvSpPr/>
          <p:nvPr/>
        </p:nvSpPr>
        <p:spPr>
          <a:xfrm>
            <a:off x="6116955" y="3619857"/>
            <a:ext cx="405289" cy="405289"/>
          </a:xfrm>
          <a:prstGeom prst="roundRect">
            <a:avLst>
              <a:gd name="adj" fmla="val 18672"/>
            </a:avLst>
          </a:prstGeom>
          <a:solidFill>
            <a:srgbClr val="740B0B"/>
          </a:solidFill>
          <a:ln w="7620">
            <a:solidFill>
              <a:srgbClr val="8D2424"/>
            </a:solidFill>
            <a:prstDash val="solid"/>
          </a:ln>
        </p:spPr>
      </p:sp>
      <p:pic>
        <p:nvPicPr>
          <p:cNvPr id="9" name="Image 2" descr="preencoded.png"/>
          <p:cNvPicPr>
            <a:picLocks noChangeAspect="1"/>
          </p:cNvPicPr>
          <p:nvPr/>
        </p:nvPicPr>
        <p:blipFill>
          <a:blip r:embed="rId5"/>
          <a:stretch>
            <a:fillRect/>
          </a:stretch>
        </p:blipFill>
        <p:spPr>
          <a:xfrm>
            <a:off x="6177379" y="3644741"/>
            <a:ext cx="284440" cy="355521"/>
          </a:xfrm>
          <a:prstGeom prst="rect">
            <a:avLst/>
          </a:prstGeom>
        </p:spPr>
      </p:pic>
      <p:sp>
        <p:nvSpPr>
          <p:cNvPr id="10" name="Text 5"/>
          <p:cNvSpPr/>
          <p:nvPr/>
        </p:nvSpPr>
        <p:spPr>
          <a:xfrm>
            <a:off x="6702385" y="3681770"/>
            <a:ext cx="4831437" cy="296228"/>
          </a:xfrm>
          <a:prstGeom prst="rect">
            <a:avLst/>
          </a:prstGeom>
          <a:noFill/>
          <a:ln/>
        </p:spPr>
        <p:txBody>
          <a:bodyPr wrap="none" lIns="0" tIns="0" rIns="0" bIns="0" rtlCol="0" anchor="t"/>
          <a:lstStyle/>
          <a:p>
            <a:pPr marL="0" indent="0" algn="l">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Time-Consuming Manual Tracking</a:t>
            </a:r>
            <a:endParaRPr lang="en-US" sz="1850" dirty="0"/>
          </a:p>
        </p:txBody>
      </p:sp>
      <p:sp>
        <p:nvSpPr>
          <p:cNvPr id="11" name="Text 6"/>
          <p:cNvSpPr/>
          <p:nvPr/>
        </p:nvSpPr>
        <p:spPr>
          <a:xfrm>
            <a:off x="6702385" y="4085987"/>
            <a:ext cx="7297460" cy="576263"/>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Many traders still rely on manual methods, which are incredibly inefficient, prone to errors, and distract from core business activities.</a:t>
            </a:r>
            <a:endParaRPr lang="en-US" sz="1400" dirty="0"/>
          </a:p>
        </p:txBody>
      </p:sp>
      <p:sp>
        <p:nvSpPr>
          <p:cNvPr id="12" name="Shape 7"/>
          <p:cNvSpPr/>
          <p:nvPr/>
        </p:nvSpPr>
        <p:spPr>
          <a:xfrm>
            <a:off x="6116955" y="5022533"/>
            <a:ext cx="405289" cy="405289"/>
          </a:xfrm>
          <a:prstGeom prst="roundRect">
            <a:avLst>
              <a:gd name="adj" fmla="val 18672"/>
            </a:avLst>
          </a:prstGeom>
          <a:solidFill>
            <a:srgbClr val="740B0B"/>
          </a:solidFill>
          <a:ln w="7620">
            <a:solidFill>
              <a:srgbClr val="8D2424"/>
            </a:solidFill>
            <a:prstDash val="solid"/>
          </a:ln>
        </p:spPr>
      </p:sp>
      <p:pic>
        <p:nvPicPr>
          <p:cNvPr id="13" name="Image 3" descr="preencoded.png"/>
          <p:cNvPicPr>
            <a:picLocks noChangeAspect="1"/>
          </p:cNvPicPr>
          <p:nvPr/>
        </p:nvPicPr>
        <p:blipFill>
          <a:blip r:embed="rId6"/>
          <a:stretch>
            <a:fillRect/>
          </a:stretch>
        </p:blipFill>
        <p:spPr>
          <a:xfrm>
            <a:off x="6177379" y="5047417"/>
            <a:ext cx="284440" cy="355521"/>
          </a:xfrm>
          <a:prstGeom prst="rect">
            <a:avLst/>
          </a:prstGeom>
        </p:spPr>
      </p:pic>
      <p:sp>
        <p:nvSpPr>
          <p:cNvPr id="14" name="Text 8"/>
          <p:cNvSpPr/>
          <p:nvPr/>
        </p:nvSpPr>
        <p:spPr>
          <a:xfrm>
            <a:off x="6702385" y="5084445"/>
            <a:ext cx="3668435" cy="296228"/>
          </a:xfrm>
          <a:prstGeom prst="rect">
            <a:avLst/>
          </a:prstGeom>
          <a:noFill/>
          <a:ln/>
        </p:spPr>
        <p:txBody>
          <a:bodyPr wrap="none" lIns="0" tIns="0" rIns="0" bIns="0" rtlCol="0" anchor="t"/>
          <a:lstStyle/>
          <a:p>
            <a:pPr marL="0" indent="0" algn="l">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Limited Financial Insights</a:t>
            </a:r>
            <a:endParaRPr lang="en-US" sz="1850" dirty="0"/>
          </a:p>
        </p:txBody>
      </p:sp>
      <p:sp>
        <p:nvSpPr>
          <p:cNvPr id="15" name="Text 9"/>
          <p:cNvSpPr/>
          <p:nvPr/>
        </p:nvSpPr>
        <p:spPr>
          <a:xfrm>
            <a:off x="6702385" y="5488662"/>
            <a:ext cx="7297460" cy="576263"/>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Without proper tracking, small traders struggle to understand their true profitability, cash flow, and areas for potential growth or cost savings.</a:t>
            </a:r>
            <a:endParaRPr lang="en-US" sz="1400" dirty="0"/>
          </a:p>
        </p:txBody>
      </p:sp>
      <p:sp>
        <p:nvSpPr>
          <p:cNvPr id="16" name="Shape 10"/>
          <p:cNvSpPr/>
          <p:nvPr/>
        </p:nvSpPr>
        <p:spPr>
          <a:xfrm>
            <a:off x="6116955" y="6425208"/>
            <a:ext cx="405289" cy="405289"/>
          </a:xfrm>
          <a:prstGeom prst="roundRect">
            <a:avLst>
              <a:gd name="adj" fmla="val 18672"/>
            </a:avLst>
          </a:prstGeom>
          <a:solidFill>
            <a:srgbClr val="740B0B"/>
          </a:solidFill>
          <a:ln w="7620">
            <a:solidFill>
              <a:srgbClr val="8D2424"/>
            </a:solidFill>
            <a:prstDash val="solid"/>
          </a:ln>
        </p:spPr>
      </p:sp>
      <p:pic>
        <p:nvPicPr>
          <p:cNvPr id="17" name="Image 4" descr="preencoded.png"/>
          <p:cNvPicPr>
            <a:picLocks noChangeAspect="1"/>
          </p:cNvPicPr>
          <p:nvPr/>
        </p:nvPicPr>
        <p:blipFill>
          <a:blip r:embed="rId7"/>
          <a:stretch>
            <a:fillRect/>
          </a:stretch>
        </p:blipFill>
        <p:spPr>
          <a:xfrm>
            <a:off x="6177379" y="6450092"/>
            <a:ext cx="284440" cy="355521"/>
          </a:xfrm>
          <a:prstGeom prst="rect">
            <a:avLst/>
          </a:prstGeom>
        </p:spPr>
      </p:pic>
      <p:sp>
        <p:nvSpPr>
          <p:cNvPr id="18" name="Text 11"/>
          <p:cNvSpPr/>
          <p:nvPr/>
        </p:nvSpPr>
        <p:spPr>
          <a:xfrm>
            <a:off x="6702385" y="6487120"/>
            <a:ext cx="2417802" cy="296228"/>
          </a:xfrm>
          <a:prstGeom prst="rect">
            <a:avLst/>
          </a:prstGeom>
          <a:noFill/>
          <a:ln/>
        </p:spPr>
        <p:txBody>
          <a:bodyPr wrap="none" lIns="0" tIns="0" rIns="0" bIns="0" rtlCol="0" anchor="t"/>
          <a:lstStyle/>
          <a:p>
            <a:pPr marL="0" indent="0" algn="l">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High Failure Rate</a:t>
            </a:r>
            <a:endParaRPr lang="en-US" sz="1850" dirty="0"/>
          </a:p>
        </p:txBody>
      </p:sp>
      <p:sp>
        <p:nvSpPr>
          <p:cNvPr id="19" name="Text 12"/>
          <p:cNvSpPr/>
          <p:nvPr/>
        </p:nvSpPr>
        <p:spPr>
          <a:xfrm>
            <a:off x="6702385" y="6891337"/>
            <a:ext cx="7297460" cy="576263"/>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A staggering 65% of small businesses fail primarily due to poor financial management and lack of clear financial visibility.</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2071" y="721638"/>
            <a:ext cx="7932658" cy="1138476"/>
          </a:xfrm>
          <a:prstGeom prst="rect">
            <a:avLst/>
          </a:prstGeom>
          <a:noFill/>
          <a:ln/>
        </p:spPr>
        <p:txBody>
          <a:bodyPr wrap="square" lIns="0" tIns="0" rIns="0" bIns="0" rtlCol="0" anchor="t"/>
          <a:lstStyle/>
          <a:p>
            <a:pPr marL="0" indent="0" algn="l">
              <a:lnSpc>
                <a:spcPts val="4450"/>
              </a:lnSpc>
              <a:buNone/>
            </a:pPr>
            <a:r>
              <a:rPr lang="en-US" sz="3550" dirty="0">
                <a:solidFill>
                  <a:srgbClr val="FAEBEB"/>
                </a:solidFill>
                <a:latin typeface="Dela Gothic One" pitchFamily="34" charset="0"/>
                <a:ea typeface="Dela Gothic One" pitchFamily="34" charset="-122"/>
                <a:cs typeface="Dela Gothic One" pitchFamily="34" charset="-120"/>
              </a:rPr>
              <a:t>Solution: </a:t>
            </a:r>
            <a:r>
              <a:rPr lang="en-US" sz="3550" dirty="0" smtClean="0">
                <a:solidFill>
                  <a:srgbClr val="FAEBEB"/>
                </a:solidFill>
                <a:latin typeface="Dela Gothic One" pitchFamily="34" charset="0"/>
                <a:ea typeface="Dela Gothic One" pitchFamily="34" charset="-122"/>
                <a:cs typeface="Dela Gothic One" pitchFamily="34" charset="-120"/>
              </a:rPr>
              <a:t>Pocket </a:t>
            </a:r>
            <a:r>
              <a:rPr lang="en-US" sz="3550" dirty="0" err="1" smtClean="0">
                <a:solidFill>
                  <a:srgbClr val="FAEBEB"/>
                </a:solidFill>
                <a:latin typeface="Dela Gothic One" pitchFamily="34" charset="0"/>
                <a:ea typeface="Dela Gothic One" pitchFamily="34" charset="-122"/>
                <a:cs typeface="Dela Gothic One" pitchFamily="34" charset="-120"/>
              </a:rPr>
              <a:t>Bizz</a:t>
            </a:r>
            <a:r>
              <a:rPr lang="en-US" sz="3550" dirty="0" smtClean="0">
                <a:solidFill>
                  <a:srgbClr val="FAEBEB"/>
                </a:solidFill>
                <a:latin typeface="Dela Gothic One" pitchFamily="34" charset="0"/>
                <a:ea typeface="Dela Gothic One" pitchFamily="34" charset="-122"/>
                <a:cs typeface="Dela Gothic One" pitchFamily="34" charset="-120"/>
              </a:rPr>
              <a:t> </a:t>
            </a:r>
            <a:r>
              <a:rPr lang="en-US" sz="3550" dirty="0">
                <a:solidFill>
                  <a:srgbClr val="FAEBEB"/>
                </a:solidFill>
                <a:latin typeface="Dela Gothic One" pitchFamily="34" charset="0"/>
                <a:ea typeface="Dela Gothic One" pitchFamily="34" charset="-122"/>
                <a:cs typeface="Dela Gothic One" pitchFamily="34" charset="-120"/>
              </a:rPr>
              <a:t>- All-in-One Platform</a:t>
            </a:r>
            <a:endParaRPr lang="en-US" sz="3550" dirty="0"/>
          </a:p>
        </p:txBody>
      </p:sp>
      <p:pic>
        <p:nvPicPr>
          <p:cNvPr id="4" name="Image 1" descr="preencoded.png"/>
          <p:cNvPicPr>
            <a:picLocks noChangeAspect="1"/>
          </p:cNvPicPr>
          <p:nvPr/>
        </p:nvPicPr>
        <p:blipFill>
          <a:blip r:embed="rId4"/>
          <a:stretch>
            <a:fillRect/>
          </a:stretch>
        </p:blipFill>
        <p:spPr>
          <a:xfrm>
            <a:off x="6092071" y="2119670"/>
            <a:ext cx="432554" cy="432554"/>
          </a:xfrm>
          <a:prstGeom prst="rect">
            <a:avLst/>
          </a:prstGeom>
        </p:spPr>
      </p:pic>
      <p:sp>
        <p:nvSpPr>
          <p:cNvPr id="5" name="Text 1"/>
          <p:cNvSpPr/>
          <p:nvPr/>
        </p:nvSpPr>
        <p:spPr>
          <a:xfrm>
            <a:off x="6092071" y="2725222"/>
            <a:ext cx="2500074" cy="569357"/>
          </a:xfrm>
          <a:prstGeom prst="rect">
            <a:avLst/>
          </a:prstGeom>
          <a:noFill/>
          <a:ln/>
        </p:spPr>
        <p:txBody>
          <a:bodyPr wrap="squar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Intuitive Storefront</a:t>
            </a:r>
            <a:endParaRPr lang="en-US" sz="1750" dirty="0"/>
          </a:p>
        </p:txBody>
      </p:sp>
      <p:sp>
        <p:nvSpPr>
          <p:cNvPr id="6" name="Text 2"/>
          <p:cNvSpPr/>
          <p:nvPr/>
        </p:nvSpPr>
        <p:spPr>
          <a:xfrm>
            <a:off x="6092071" y="3398401"/>
            <a:ext cx="2500074" cy="1384697"/>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Easily create and manage an online presence with customizable templates and simple product listings, attracting more customers.</a:t>
            </a:r>
            <a:endParaRPr lang="en-US" sz="1350" dirty="0"/>
          </a:p>
        </p:txBody>
      </p:sp>
      <p:pic>
        <p:nvPicPr>
          <p:cNvPr id="7" name="Image 2" descr="preencoded.png"/>
          <p:cNvPicPr>
            <a:picLocks noChangeAspect="1"/>
          </p:cNvPicPr>
          <p:nvPr/>
        </p:nvPicPr>
        <p:blipFill>
          <a:blip r:embed="rId5"/>
          <a:stretch>
            <a:fillRect/>
          </a:stretch>
        </p:blipFill>
        <p:spPr>
          <a:xfrm>
            <a:off x="8808363" y="2119670"/>
            <a:ext cx="432554" cy="432554"/>
          </a:xfrm>
          <a:prstGeom prst="rect">
            <a:avLst/>
          </a:prstGeom>
        </p:spPr>
      </p:pic>
      <p:sp>
        <p:nvSpPr>
          <p:cNvPr id="8" name="Text 3"/>
          <p:cNvSpPr/>
          <p:nvPr/>
        </p:nvSpPr>
        <p:spPr>
          <a:xfrm>
            <a:off x="8808363" y="2725222"/>
            <a:ext cx="2277070" cy="284678"/>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Real-time P&amp;L</a:t>
            </a:r>
            <a:endParaRPr lang="en-US" sz="1750" dirty="0"/>
          </a:p>
        </p:txBody>
      </p:sp>
      <p:sp>
        <p:nvSpPr>
          <p:cNvPr id="9" name="Text 4"/>
          <p:cNvSpPr/>
          <p:nvPr/>
        </p:nvSpPr>
        <p:spPr>
          <a:xfrm>
            <a:off x="8808363" y="3113722"/>
            <a:ext cx="2500074" cy="1384697"/>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Track profit and loss with automated calculations, providing instant insights into your business's financial health.</a:t>
            </a:r>
            <a:endParaRPr lang="en-US" sz="1350" dirty="0"/>
          </a:p>
        </p:txBody>
      </p:sp>
      <p:pic>
        <p:nvPicPr>
          <p:cNvPr id="10" name="Image 3" descr="preencoded.png"/>
          <p:cNvPicPr>
            <a:picLocks noChangeAspect="1"/>
          </p:cNvPicPr>
          <p:nvPr/>
        </p:nvPicPr>
        <p:blipFill>
          <a:blip r:embed="rId6"/>
          <a:stretch>
            <a:fillRect/>
          </a:stretch>
        </p:blipFill>
        <p:spPr>
          <a:xfrm>
            <a:off x="11524655" y="2119670"/>
            <a:ext cx="432554" cy="432554"/>
          </a:xfrm>
          <a:prstGeom prst="rect">
            <a:avLst/>
          </a:prstGeom>
        </p:spPr>
      </p:pic>
      <p:sp>
        <p:nvSpPr>
          <p:cNvPr id="11" name="Text 5"/>
          <p:cNvSpPr/>
          <p:nvPr/>
        </p:nvSpPr>
        <p:spPr>
          <a:xfrm>
            <a:off x="11524655" y="2725222"/>
            <a:ext cx="2277070" cy="284678"/>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Voice Input</a:t>
            </a:r>
            <a:endParaRPr lang="en-US" sz="1750" dirty="0"/>
          </a:p>
        </p:txBody>
      </p:sp>
      <p:sp>
        <p:nvSpPr>
          <p:cNvPr id="12" name="Text 6"/>
          <p:cNvSpPr/>
          <p:nvPr/>
        </p:nvSpPr>
        <p:spPr>
          <a:xfrm>
            <a:off x="11524655" y="3113722"/>
            <a:ext cx="2500074" cy="1107758"/>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Effortlessly add data hands-free, perfect for busy traders on the go, ensuring accuracy and saving precious time.</a:t>
            </a:r>
            <a:endParaRPr lang="en-US" sz="1350" dirty="0"/>
          </a:p>
        </p:txBody>
      </p:sp>
      <p:pic>
        <p:nvPicPr>
          <p:cNvPr id="13" name="Image 4" descr="preencoded.png"/>
          <p:cNvPicPr>
            <a:picLocks noChangeAspect="1"/>
          </p:cNvPicPr>
          <p:nvPr/>
        </p:nvPicPr>
        <p:blipFill>
          <a:blip r:embed="rId7"/>
          <a:stretch>
            <a:fillRect/>
          </a:stretch>
        </p:blipFill>
        <p:spPr>
          <a:xfrm>
            <a:off x="6092071" y="5129213"/>
            <a:ext cx="432554" cy="432554"/>
          </a:xfrm>
          <a:prstGeom prst="rect">
            <a:avLst/>
          </a:prstGeom>
        </p:spPr>
      </p:pic>
      <p:sp>
        <p:nvSpPr>
          <p:cNvPr id="14" name="Text 7"/>
          <p:cNvSpPr/>
          <p:nvPr/>
        </p:nvSpPr>
        <p:spPr>
          <a:xfrm>
            <a:off x="6092071" y="5734764"/>
            <a:ext cx="2277070" cy="284678"/>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Photo Input</a:t>
            </a:r>
            <a:endParaRPr lang="en-US" sz="1750" dirty="0"/>
          </a:p>
        </p:txBody>
      </p:sp>
      <p:sp>
        <p:nvSpPr>
          <p:cNvPr id="15" name="Text 8"/>
          <p:cNvSpPr/>
          <p:nvPr/>
        </p:nvSpPr>
        <p:spPr>
          <a:xfrm>
            <a:off x="6092071" y="6123265"/>
            <a:ext cx="2500074" cy="1384697"/>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Simplify receipt and inventory management by simply snapping photos, eliminating manual entry and reducing errors.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8887" y="994648"/>
            <a:ext cx="7789069" cy="581739"/>
          </a:xfrm>
          <a:prstGeom prst="rect">
            <a:avLst/>
          </a:prstGeom>
          <a:noFill/>
          <a:ln/>
        </p:spPr>
        <p:txBody>
          <a:bodyPr wrap="none" lIns="0" tIns="0" rIns="0" bIns="0" rtlCol="0" anchor="t"/>
          <a:lstStyle/>
          <a:p>
            <a:pPr marL="0" indent="0" algn="l">
              <a:lnSpc>
                <a:spcPts val="4550"/>
              </a:lnSpc>
              <a:buNone/>
            </a:pPr>
            <a:r>
              <a:rPr lang="en-US" sz="3650" dirty="0">
                <a:solidFill>
                  <a:srgbClr val="FAEBEB"/>
                </a:solidFill>
                <a:latin typeface="Dela Gothic One" pitchFamily="34" charset="0"/>
                <a:ea typeface="Dela Gothic One" pitchFamily="34" charset="-122"/>
                <a:cs typeface="Dela Gothic One" pitchFamily="34" charset="-120"/>
              </a:rPr>
              <a:t>Key Features &amp; Architecture</a:t>
            </a:r>
            <a:endParaRPr lang="en-US" sz="3650" dirty="0"/>
          </a:p>
        </p:txBody>
      </p:sp>
      <p:pic>
        <p:nvPicPr>
          <p:cNvPr id="3" name="Image 0" descr="preencoded.png"/>
          <p:cNvPicPr>
            <a:picLocks noChangeAspect="1"/>
          </p:cNvPicPr>
          <p:nvPr/>
        </p:nvPicPr>
        <p:blipFill>
          <a:blip r:embed="rId3"/>
          <a:stretch>
            <a:fillRect/>
          </a:stretch>
        </p:blipFill>
        <p:spPr>
          <a:xfrm>
            <a:off x="618887" y="1930003"/>
            <a:ext cx="884158" cy="1060966"/>
          </a:xfrm>
          <a:prstGeom prst="rect">
            <a:avLst/>
          </a:prstGeom>
        </p:spPr>
      </p:pic>
      <p:sp>
        <p:nvSpPr>
          <p:cNvPr id="4" name="Text 1"/>
          <p:cNvSpPr/>
          <p:nvPr/>
        </p:nvSpPr>
        <p:spPr>
          <a:xfrm>
            <a:off x="1768197" y="2106811"/>
            <a:ext cx="2842022" cy="290751"/>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Dashboard Overview</a:t>
            </a:r>
            <a:endParaRPr lang="en-US" sz="1800" dirty="0"/>
          </a:p>
        </p:txBody>
      </p:sp>
      <p:sp>
        <p:nvSpPr>
          <p:cNvPr id="5" name="Text 2"/>
          <p:cNvSpPr/>
          <p:nvPr/>
        </p:nvSpPr>
        <p:spPr>
          <a:xfrm>
            <a:off x="1768197" y="2503646"/>
            <a:ext cx="12243316" cy="282893"/>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Real-time profit/loss, sales trends, and detailed expense breakdowns at a glance, providing a comprehensive view of your business performance.</a:t>
            </a:r>
            <a:endParaRPr lang="en-US" sz="1350" dirty="0"/>
          </a:p>
        </p:txBody>
      </p:sp>
      <p:pic>
        <p:nvPicPr>
          <p:cNvPr id="6" name="Image 1" descr="preencoded.png"/>
          <p:cNvPicPr>
            <a:picLocks noChangeAspect="1"/>
          </p:cNvPicPr>
          <p:nvPr/>
        </p:nvPicPr>
        <p:blipFill>
          <a:blip r:embed="rId4"/>
          <a:stretch>
            <a:fillRect/>
          </a:stretch>
        </p:blipFill>
        <p:spPr>
          <a:xfrm>
            <a:off x="618887" y="2990969"/>
            <a:ext cx="884158" cy="1060966"/>
          </a:xfrm>
          <a:prstGeom prst="rect">
            <a:avLst/>
          </a:prstGeom>
        </p:spPr>
      </p:pic>
      <p:sp>
        <p:nvSpPr>
          <p:cNvPr id="7" name="Text 3"/>
          <p:cNvSpPr/>
          <p:nvPr/>
        </p:nvSpPr>
        <p:spPr>
          <a:xfrm>
            <a:off x="1768197" y="3167777"/>
            <a:ext cx="2533412" cy="290751"/>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Storefront Builder</a:t>
            </a:r>
            <a:endParaRPr lang="en-US" sz="1800" dirty="0"/>
          </a:p>
        </p:txBody>
      </p:sp>
      <p:sp>
        <p:nvSpPr>
          <p:cNvPr id="8" name="Text 4"/>
          <p:cNvSpPr/>
          <p:nvPr/>
        </p:nvSpPr>
        <p:spPr>
          <a:xfrm>
            <a:off x="1768197" y="3564612"/>
            <a:ext cx="12243316" cy="282893"/>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Customizable templates, easy product listings, and integrated payment processing to effortlessly establish and manage your online presence.</a:t>
            </a:r>
            <a:endParaRPr lang="en-US" sz="1350" dirty="0"/>
          </a:p>
        </p:txBody>
      </p:sp>
      <p:pic>
        <p:nvPicPr>
          <p:cNvPr id="9" name="Image 2" descr="preencoded.png"/>
          <p:cNvPicPr>
            <a:picLocks noChangeAspect="1"/>
          </p:cNvPicPr>
          <p:nvPr/>
        </p:nvPicPr>
        <p:blipFill>
          <a:blip r:embed="rId5"/>
          <a:stretch>
            <a:fillRect/>
          </a:stretch>
        </p:blipFill>
        <p:spPr>
          <a:xfrm>
            <a:off x="618887" y="4051935"/>
            <a:ext cx="884158" cy="1060966"/>
          </a:xfrm>
          <a:prstGeom prst="rect">
            <a:avLst/>
          </a:prstGeom>
        </p:spPr>
      </p:pic>
      <p:sp>
        <p:nvSpPr>
          <p:cNvPr id="10" name="Text 5"/>
          <p:cNvSpPr/>
          <p:nvPr/>
        </p:nvSpPr>
        <p:spPr>
          <a:xfrm>
            <a:off x="1768197" y="4228743"/>
            <a:ext cx="3852624" cy="290751"/>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Income &amp; Expense Tracking</a:t>
            </a:r>
            <a:endParaRPr lang="en-US" sz="1800" dirty="0"/>
          </a:p>
        </p:txBody>
      </p:sp>
      <p:sp>
        <p:nvSpPr>
          <p:cNvPr id="11" name="Text 6"/>
          <p:cNvSpPr/>
          <p:nvPr/>
        </p:nvSpPr>
        <p:spPr>
          <a:xfrm>
            <a:off x="1768197" y="4625578"/>
            <a:ext cx="12243316" cy="282893"/>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Automated transaction imports, sales categorization, receipt photo capture, and expense type assignment for streamlined financial management.</a:t>
            </a:r>
            <a:endParaRPr lang="en-US" sz="1350" dirty="0"/>
          </a:p>
        </p:txBody>
      </p:sp>
      <p:pic>
        <p:nvPicPr>
          <p:cNvPr id="12" name="Image 3" descr="preencoded.png"/>
          <p:cNvPicPr>
            <a:picLocks noChangeAspect="1"/>
          </p:cNvPicPr>
          <p:nvPr/>
        </p:nvPicPr>
        <p:blipFill>
          <a:blip r:embed="rId6"/>
          <a:stretch>
            <a:fillRect/>
          </a:stretch>
        </p:blipFill>
        <p:spPr>
          <a:xfrm>
            <a:off x="618887" y="5112901"/>
            <a:ext cx="884158" cy="1060966"/>
          </a:xfrm>
          <a:prstGeom prst="rect">
            <a:avLst/>
          </a:prstGeom>
        </p:spPr>
      </p:pic>
      <p:sp>
        <p:nvSpPr>
          <p:cNvPr id="13" name="Text 7"/>
          <p:cNvSpPr/>
          <p:nvPr/>
        </p:nvSpPr>
        <p:spPr>
          <a:xfrm>
            <a:off x="1768197" y="5289709"/>
            <a:ext cx="3588663" cy="290751"/>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Comprehensive Reporting</a:t>
            </a:r>
            <a:endParaRPr lang="en-US" sz="1800" dirty="0"/>
          </a:p>
        </p:txBody>
      </p:sp>
      <p:sp>
        <p:nvSpPr>
          <p:cNvPr id="14" name="Text 8"/>
          <p:cNvSpPr/>
          <p:nvPr/>
        </p:nvSpPr>
        <p:spPr>
          <a:xfrm>
            <a:off x="1768197" y="5686544"/>
            <a:ext cx="12243316" cy="282893"/>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Generate detailed profitability reports, cash flow statements, and tax summaries to gain deeper insights and simplify tax preparation.</a:t>
            </a:r>
            <a:endParaRPr lang="en-US" sz="1350" dirty="0"/>
          </a:p>
        </p:txBody>
      </p:sp>
      <p:pic>
        <p:nvPicPr>
          <p:cNvPr id="15" name="Image 4" descr="preencoded.png"/>
          <p:cNvPicPr>
            <a:picLocks noChangeAspect="1"/>
          </p:cNvPicPr>
          <p:nvPr/>
        </p:nvPicPr>
        <p:blipFill>
          <a:blip r:embed="rId7"/>
          <a:stretch>
            <a:fillRect/>
          </a:stretch>
        </p:blipFill>
        <p:spPr>
          <a:xfrm>
            <a:off x="618887" y="6173867"/>
            <a:ext cx="884158" cy="1060966"/>
          </a:xfrm>
          <a:prstGeom prst="rect">
            <a:avLst/>
          </a:prstGeom>
        </p:spPr>
      </p:pic>
      <p:sp>
        <p:nvSpPr>
          <p:cNvPr id="16" name="Text 9"/>
          <p:cNvSpPr/>
          <p:nvPr/>
        </p:nvSpPr>
        <p:spPr>
          <a:xfrm>
            <a:off x="1768197" y="6350675"/>
            <a:ext cx="3610332" cy="290751"/>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Advanced Input &amp; Storage</a:t>
            </a:r>
            <a:endParaRPr lang="en-US" sz="1800" dirty="0"/>
          </a:p>
        </p:txBody>
      </p:sp>
      <p:sp>
        <p:nvSpPr>
          <p:cNvPr id="17" name="Text 10"/>
          <p:cNvSpPr/>
          <p:nvPr/>
        </p:nvSpPr>
        <p:spPr>
          <a:xfrm>
            <a:off x="1768197" y="6747510"/>
            <a:ext cx="12243316" cy="282893"/>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Leverage Google Cloud Speech-to-Text API for 90% accurate voice input and secure, encrypted cloud storage with daily backups for peace of mind.</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5563" y="546497"/>
            <a:ext cx="12372380" cy="653772"/>
          </a:xfrm>
          <a:prstGeom prst="rect">
            <a:avLst/>
          </a:prstGeom>
          <a:noFill/>
          <a:ln/>
        </p:spPr>
        <p:txBody>
          <a:bodyPr wrap="none" lIns="0" tIns="0" rIns="0" bIns="0" rtlCol="0" anchor="t"/>
          <a:lstStyle/>
          <a:p>
            <a:pPr marL="0" indent="0" algn="l">
              <a:lnSpc>
                <a:spcPts val="5100"/>
              </a:lnSpc>
              <a:buNone/>
            </a:pPr>
            <a:r>
              <a:rPr lang="en-US" sz="4100" dirty="0">
                <a:solidFill>
                  <a:srgbClr val="FAEBEB"/>
                </a:solidFill>
                <a:latin typeface="Dela Gothic One" pitchFamily="34" charset="0"/>
                <a:ea typeface="Dela Gothic One" pitchFamily="34" charset="-122"/>
                <a:cs typeface="Dela Gothic One" pitchFamily="34" charset="-120"/>
              </a:rPr>
              <a:t>Target Market: Millions of Small Traders</a:t>
            </a:r>
            <a:endParaRPr lang="en-US" sz="4100" dirty="0"/>
          </a:p>
        </p:txBody>
      </p:sp>
      <p:sp>
        <p:nvSpPr>
          <p:cNvPr id="3" name="Text 1"/>
          <p:cNvSpPr/>
          <p:nvPr/>
        </p:nvSpPr>
        <p:spPr>
          <a:xfrm>
            <a:off x="1984772" y="1981676"/>
            <a:ext cx="3013591" cy="326827"/>
          </a:xfrm>
          <a:prstGeom prst="rect">
            <a:avLst/>
          </a:prstGeom>
          <a:noFill/>
          <a:ln/>
        </p:spPr>
        <p:txBody>
          <a:bodyPr wrap="none" lIns="0" tIns="0" rIns="0" bIns="0" rtlCol="0" anchor="t"/>
          <a:lstStyle/>
          <a:p>
            <a:pPr marL="0" indent="0" algn="r">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Artisans &amp; Crafters</a:t>
            </a:r>
            <a:endParaRPr lang="en-US" sz="2050" dirty="0"/>
          </a:p>
        </p:txBody>
      </p:sp>
      <p:sp>
        <p:nvSpPr>
          <p:cNvPr id="4" name="Text 2"/>
          <p:cNvSpPr/>
          <p:nvPr/>
        </p:nvSpPr>
        <p:spPr>
          <a:xfrm>
            <a:off x="695563" y="2427684"/>
            <a:ext cx="4302800" cy="953691"/>
          </a:xfrm>
          <a:prstGeom prst="rect">
            <a:avLst/>
          </a:prstGeom>
          <a:noFill/>
          <a:ln/>
        </p:spPr>
        <p:txBody>
          <a:bodyPr wrap="square" lIns="0" tIns="0" rIns="0" bIns="0" rtlCol="0" anchor="t"/>
          <a:lstStyle/>
          <a:p>
            <a:pPr marL="0" indent="0" algn="r">
              <a:lnSpc>
                <a:spcPts val="2500"/>
              </a:lnSpc>
              <a:buNone/>
            </a:pPr>
            <a:r>
              <a:rPr lang="en-US" sz="1550" dirty="0">
                <a:solidFill>
                  <a:srgbClr val="FFE5E5"/>
                </a:solidFill>
                <a:latin typeface="DM Sans" pitchFamily="34" charset="0"/>
                <a:ea typeface="DM Sans" pitchFamily="34" charset="-122"/>
                <a:cs typeface="DM Sans" pitchFamily="34" charset="-120"/>
              </a:rPr>
              <a:t>Independent creators selling handmade goods at markets and online, needing simple inventory and sales tracking.</a:t>
            </a:r>
            <a:endParaRPr lang="en-US" sz="1550" dirty="0"/>
          </a:p>
        </p:txBody>
      </p:sp>
      <p:pic>
        <p:nvPicPr>
          <p:cNvPr id="5" name="Image 0" descr="preencoded.png"/>
          <p:cNvPicPr>
            <a:picLocks noChangeAspect="1"/>
          </p:cNvPicPr>
          <p:nvPr/>
        </p:nvPicPr>
        <p:blipFill>
          <a:blip r:embed="rId3"/>
          <a:stretch>
            <a:fillRect/>
          </a:stretch>
        </p:blipFill>
        <p:spPr>
          <a:xfrm>
            <a:off x="4998363" y="1597700"/>
            <a:ext cx="4633674" cy="4633674"/>
          </a:xfrm>
          <a:prstGeom prst="rect">
            <a:avLst/>
          </a:prstGeom>
        </p:spPr>
      </p:pic>
      <p:pic>
        <p:nvPicPr>
          <p:cNvPr id="6" name="Image 1" descr="preencoded.png"/>
          <p:cNvPicPr>
            <a:picLocks noChangeAspect="1"/>
          </p:cNvPicPr>
          <p:nvPr/>
        </p:nvPicPr>
        <p:blipFill>
          <a:blip r:embed="rId4"/>
          <a:stretch>
            <a:fillRect/>
          </a:stretch>
        </p:blipFill>
        <p:spPr>
          <a:xfrm>
            <a:off x="6331684" y="2896017"/>
            <a:ext cx="279440" cy="349329"/>
          </a:xfrm>
          <a:prstGeom prst="rect">
            <a:avLst/>
          </a:prstGeom>
        </p:spPr>
      </p:pic>
      <p:sp>
        <p:nvSpPr>
          <p:cNvPr id="7" name="Text 3"/>
          <p:cNvSpPr/>
          <p:nvPr/>
        </p:nvSpPr>
        <p:spPr>
          <a:xfrm>
            <a:off x="9632037" y="1981676"/>
            <a:ext cx="3799165" cy="326827"/>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Mobile &amp; Market Vendors</a:t>
            </a:r>
            <a:endParaRPr lang="en-US" sz="2050" dirty="0"/>
          </a:p>
        </p:txBody>
      </p:sp>
      <p:sp>
        <p:nvSpPr>
          <p:cNvPr id="8" name="Text 4"/>
          <p:cNvSpPr/>
          <p:nvPr/>
        </p:nvSpPr>
        <p:spPr>
          <a:xfrm>
            <a:off x="9632037" y="2427684"/>
            <a:ext cx="4302800" cy="953691"/>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Food truck owners, farmers market sellers, and pop-up shop operators requiring on-the-go financial management.</a:t>
            </a:r>
            <a:endParaRPr lang="en-US" sz="1550" dirty="0"/>
          </a:p>
        </p:txBody>
      </p:sp>
      <p:pic>
        <p:nvPicPr>
          <p:cNvPr id="9" name="Image 2" descr="preencoded.png"/>
          <p:cNvPicPr>
            <a:picLocks noChangeAspect="1"/>
          </p:cNvPicPr>
          <p:nvPr/>
        </p:nvPicPr>
        <p:blipFill>
          <a:blip r:embed="rId5"/>
          <a:stretch>
            <a:fillRect/>
          </a:stretch>
        </p:blipFill>
        <p:spPr>
          <a:xfrm>
            <a:off x="4998363" y="1597700"/>
            <a:ext cx="4633674" cy="4633674"/>
          </a:xfrm>
          <a:prstGeom prst="rect">
            <a:avLst/>
          </a:prstGeom>
        </p:spPr>
      </p:pic>
      <p:pic>
        <p:nvPicPr>
          <p:cNvPr id="10" name="Image 3" descr="preencoded.png"/>
          <p:cNvPicPr>
            <a:picLocks noChangeAspect="1"/>
          </p:cNvPicPr>
          <p:nvPr/>
        </p:nvPicPr>
        <p:blipFill>
          <a:blip r:embed="rId6"/>
          <a:stretch>
            <a:fillRect/>
          </a:stretch>
        </p:blipFill>
        <p:spPr>
          <a:xfrm>
            <a:off x="8019157" y="2896017"/>
            <a:ext cx="279440" cy="349329"/>
          </a:xfrm>
          <a:prstGeom prst="rect">
            <a:avLst/>
          </a:prstGeom>
        </p:spPr>
      </p:pic>
      <p:sp>
        <p:nvSpPr>
          <p:cNvPr id="11" name="Text 5"/>
          <p:cNvSpPr/>
          <p:nvPr/>
        </p:nvSpPr>
        <p:spPr>
          <a:xfrm>
            <a:off x="9632037" y="4447580"/>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Online Retailers</a:t>
            </a:r>
            <a:endParaRPr lang="en-US" sz="2050" dirty="0"/>
          </a:p>
        </p:txBody>
      </p:sp>
      <p:sp>
        <p:nvSpPr>
          <p:cNvPr id="12" name="Text 6"/>
          <p:cNvSpPr/>
          <p:nvPr/>
        </p:nvSpPr>
        <p:spPr>
          <a:xfrm>
            <a:off x="9632037" y="4893588"/>
            <a:ext cx="4302800" cy="953691"/>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E-commerce businesses and dropshippers seeking an integrated solution for storefront management and financial oversight.</a:t>
            </a:r>
            <a:endParaRPr lang="en-US" sz="1550" dirty="0"/>
          </a:p>
        </p:txBody>
      </p:sp>
      <p:pic>
        <p:nvPicPr>
          <p:cNvPr id="13" name="Image 4" descr="preencoded.png"/>
          <p:cNvPicPr>
            <a:picLocks noChangeAspect="1"/>
          </p:cNvPicPr>
          <p:nvPr/>
        </p:nvPicPr>
        <p:blipFill>
          <a:blip r:embed="rId7"/>
          <a:stretch>
            <a:fillRect/>
          </a:stretch>
        </p:blipFill>
        <p:spPr>
          <a:xfrm>
            <a:off x="4998363" y="1597700"/>
            <a:ext cx="4633674" cy="4633674"/>
          </a:xfrm>
          <a:prstGeom prst="rect">
            <a:avLst/>
          </a:prstGeom>
        </p:spPr>
      </p:pic>
      <p:pic>
        <p:nvPicPr>
          <p:cNvPr id="14" name="Image 5" descr="preencoded.png"/>
          <p:cNvPicPr>
            <a:picLocks noChangeAspect="1"/>
          </p:cNvPicPr>
          <p:nvPr/>
        </p:nvPicPr>
        <p:blipFill>
          <a:blip r:embed="rId8"/>
          <a:stretch>
            <a:fillRect/>
          </a:stretch>
        </p:blipFill>
        <p:spPr>
          <a:xfrm>
            <a:off x="8019157" y="4583490"/>
            <a:ext cx="279440" cy="349329"/>
          </a:xfrm>
          <a:prstGeom prst="rect">
            <a:avLst/>
          </a:prstGeom>
        </p:spPr>
      </p:pic>
      <p:sp>
        <p:nvSpPr>
          <p:cNvPr id="15" name="Text 7"/>
          <p:cNvSpPr/>
          <p:nvPr/>
        </p:nvSpPr>
        <p:spPr>
          <a:xfrm>
            <a:off x="917496" y="4447580"/>
            <a:ext cx="4080867" cy="326827"/>
          </a:xfrm>
          <a:prstGeom prst="rect">
            <a:avLst/>
          </a:prstGeom>
          <a:noFill/>
          <a:ln/>
        </p:spPr>
        <p:txBody>
          <a:bodyPr wrap="none" lIns="0" tIns="0" rIns="0" bIns="0" rtlCol="0" anchor="t"/>
          <a:lstStyle/>
          <a:p>
            <a:pPr marL="0" indent="0" algn="r">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Gig Workers &amp; Freelancers</a:t>
            </a:r>
            <a:endParaRPr lang="en-US" sz="2050" dirty="0"/>
          </a:p>
        </p:txBody>
      </p:sp>
      <p:sp>
        <p:nvSpPr>
          <p:cNvPr id="16" name="Text 8"/>
          <p:cNvSpPr/>
          <p:nvPr/>
        </p:nvSpPr>
        <p:spPr>
          <a:xfrm>
            <a:off x="695563" y="4893588"/>
            <a:ext cx="4302800" cy="953691"/>
          </a:xfrm>
          <a:prstGeom prst="rect">
            <a:avLst/>
          </a:prstGeom>
          <a:noFill/>
          <a:ln/>
        </p:spPr>
        <p:txBody>
          <a:bodyPr wrap="square" lIns="0" tIns="0" rIns="0" bIns="0" rtlCol="0" anchor="t"/>
          <a:lstStyle/>
          <a:p>
            <a:pPr marL="0" indent="0" algn="r">
              <a:lnSpc>
                <a:spcPts val="2500"/>
              </a:lnSpc>
              <a:buNone/>
            </a:pPr>
            <a:r>
              <a:rPr lang="en-US" sz="1550" dirty="0">
                <a:solidFill>
                  <a:srgbClr val="FFE5E5"/>
                </a:solidFill>
                <a:latin typeface="DM Sans" pitchFamily="34" charset="0"/>
                <a:ea typeface="DM Sans" pitchFamily="34" charset="-122"/>
                <a:cs typeface="DM Sans" pitchFamily="34" charset="-120"/>
              </a:rPr>
              <a:t>Individuals in the gig economy needing efficient tools to track diverse income streams and associated expenses for tax purposes.</a:t>
            </a:r>
            <a:endParaRPr lang="en-US" sz="1550" dirty="0"/>
          </a:p>
        </p:txBody>
      </p:sp>
      <p:pic>
        <p:nvPicPr>
          <p:cNvPr id="17" name="Image 6" descr="preencoded.png"/>
          <p:cNvPicPr>
            <a:picLocks noChangeAspect="1"/>
          </p:cNvPicPr>
          <p:nvPr/>
        </p:nvPicPr>
        <p:blipFill>
          <a:blip r:embed="rId9"/>
          <a:stretch>
            <a:fillRect/>
          </a:stretch>
        </p:blipFill>
        <p:spPr>
          <a:xfrm>
            <a:off x="4998363" y="1597700"/>
            <a:ext cx="4633674" cy="4633674"/>
          </a:xfrm>
          <a:prstGeom prst="rect">
            <a:avLst/>
          </a:prstGeom>
        </p:spPr>
      </p:pic>
      <p:pic>
        <p:nvPicPr>
          <p:cNvPr id="18" name="Image 7" descr="preencoded.png"/>
          <p:cNvPicPr>
            <a:picLocks noChangeAspect="1"/>
          </p:cNvPicPr>
          <p:nvPr/>
        </p:nvPicPr>
        <p:blipFill>
          <a:blip r:embed="rId10"/>
          <a:stretch>
            <a:fillRect/>
          </a:stretch>
        </p:blipFill>
        <p:spPr>
          <a:xfrm>
            <a:off x="6331684" y="4583490"/>
            <a:ext cx="279440" cy="349329"/>
          </a:xfrm>
          <a:prstGeom prst="rect">
            <a:avLst/>
          </a:prstGeom>
        </p:spPr>
      </p:pic>
      <p:sp>
        <p:nvSpPr>
          <p:cNvPr id="19" name="Text 9"/>
          <p:cNvSpPr/>
          <p:nvPr/>
        </p:nvSpPr>
        <p:spPr>
          <a:xfrm>
            <a:off x="695563" y="6454854"/>
            <a:ext cx="13239274" cy="1271588"/>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Our primary target market is the vast ecosystem of small businesses, a segment often underserved by complex, enterprise-level solutions. In the US alone, there are 62 million small businesses, many of whom are independent traders who will benefit immensely from a tailored, user-friendly platform. We focus on empowering these entrepreneurs to manage their finances effectively without needing extensive accounting knowledge.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268016"/>
            <a:ext cx="8410932"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Competitive Advantages</a:t>
            </a:r>
            <a:endParaRPr lang="en-US" sz="4450" dirty="0"/>
          </a:p>
        </p:txBody>
      </p:sp>
      <p:sp>
        <p:nvSpPr>
          <p:cNvPr id="3" name="Text 1"/>
          <p:cNvSpPr/>
          <p:nvPr/>
        </p:nvSpPr>
        <p:spPr>
          <a:xfrm>
            <a:off x="758309" y="2522220"/>
            <a:ext cx="3173016"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All-in-One Solution</a:t>
            </a:r>
            <a:endParaRPr lang="en-US" sz="2200" dirty="0"/>
          </a:p>
        </p:txBody>
      </p:sp>
      <p:sp>
        <p:nvSpPr>
          <p:cNvPr id="4" name="Text 2"/>
          <p:cNvSpPr/>
          <p:nvPr/>
        </p:nvSpPr>
        <p:spPr>
          <a:xfrm>
            <a:off x="758309" y="3095030"/>
            <a:ext cx="4018359" cy="173355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Unlike fragmented tools, TradeTracker Pro integrates storefront creation with comprehensive income and expense tracking into a single, seamless platform.</a:t>
            </a:r>
            <a:endParaRPr lang="en-US" sz="1700" dirty="0"/>
          </a:p>
        </p:txBody>
      </p:sp>
      <p:sp>
        <p:nvSpPr>
          <p:cNvPr id="5" name="Text 3"/>
          <p:cNvSpPr/>
          <p:nvPr/>
        </p:nvSpPr>
        <p:spPr>
          <a:xfrm>
            <a:off x="758309" y="5023485"/>
            <a:ext cx="4018359" cy="173355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eliminates the need for multiple subscriptions and complex data synchronization, saving time and reducing operational overhead for small traders.</a:t>
            </a:r>
            <a:endParaRPr lang="en-US" sz="1700" dirty="0"/>
          </a:p>
        </p:txBody>
      </p:sp>
      <p:sp>
        <p:nvSpPr>
          <p:cNvPr id="6" name="Text 4"/>
          <p:cNvSpPr/>
          <p:nvPr/>
        </p:nvSpPr>
        <p:spPr>
          <a:xfrm>
            <a:off x="5312926" y="2522220"/>
            <a:ext cx="4018359" cy="712470"/>
          </a:xfrm>
          <a:prstGeom prst="rect">
            <a:avLst/>
          </a:prstGeom>
          <a:noFill/>
          <a:ln/>
        </p:spPr>
        <p:txBody>
          <a:bodyPr wrap="squar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Innovative Input Methods</a:t>
            </a:r>
            <a:endParaRPr lang="en-US" sz="2200" dirty="0"/>
          </a:p>
        </p:txBody>
      </p:sp>
      <p:sp>
        <p:nvSpPr>
          <p:cNvPr id="7" name="Text 5"/>
          <p:cNvSpPr/>
          <p:nvPr/>
        </p:nvSpPr>
        <p:spPr>
          <a:xfrm>
            <a:off x="5312926" y="3451265"/>
            <a:ext cx="4018359"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Our unique voice and photo input capabilities drastically increase efficiency, allowing for hands-free data entry and quick receipt digitization.</a:t>
            </a:r>
            <a:endParaRPr lang="en-US" sz="1700" dirty="0"/>
          </a:p>
        </p:txBody>
      </p:sp>
      <p:sp>
        <p:nvSpPr>
          <p:cNvPr id="8" name="Text 6"/>
          <p:cNvSpPr/>
          <p:nvPr/>
        </p:nvSpPr>
        <p:spPr>
          <a:xfrm>
            <a:off x="5312926" y="5033010"/>
            <a:ext cx="4018359"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sets us apart from competitors, providing a user experience that is both intuitive and exceptionally convenient, especially for busy entrepreneurs.</a:t>
            </a:r>
            <a:endParaRPr lang="en-US" sz="1700" dirty="0"/>
          </a:p>
        </p:txBody>
      </p:sp>
      <p:sp>
        <p:nvSpPr>
          <p:cNvPr id="9" name="Text 7"/>
          <p:cNvSpPr/>
          <p:nvPr/>
        </p:nvSpPr>
        <p:spPr>
          <a:xfrm>
            <a:off x="9867543" y="2522220"/>
            <a:ext cx="4018359" cy="712470"/>
          </a:xfrm>
          <a:prstGeom prst="rect">
            <a:avLst/>
          </a:prstGeom>
          <a:noFill/>
          <a:ln/>
        </p:spPr>
        <p:txBody>
          <a:bodyPr wrap="squar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User-Friendly &amp; Affordable</a:t>
            </a:r>
            <a:endParaRPr lang="en-US" sz="2200" dirty="0"/>
          </a:p>
        </p:txBody>
      </p:sp>
      <p:sp>
        <p:nvSpPr>
          <p:cNvPr id="10" name="Text 8"/>
          <p:cNvSpPr/>
          <p:nvPr/>
        </p:nvSpPr>
        <p:spPr>
          <a:xfrm>
            <a:off x="9867543" y="3451265"/>
            <a:ext cx="4018359"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TradeTracker Pro is designed with non-technical users in mind, boasting an intuitive interface and an affordable pricing structure.</a:t>
            </a:r>
            <a:endParaRPr lang="en-US" sz="1700" dirty="0"/>
          </a:p>
        </p:txBody>
      </p:sp>
      <p:sp>
        <p:nvSpPr>
          <p:cNvPr id="11" name="Text 9"/>
          <p:cNvSpPr/>
          <p:nvPr/>
        </p:nvSpPr>
        <p:spPr>
          <a:xfrm>
            <a:off x="9867543" y="5033010"/>
            <a:ext cx="4018359" cy="173355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We are approximately 30% cheaper than QuickBooks alternatives and offer up to 50% faster data entry compared to manual tracking, delivering superior value.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8868" y="368379"/>
            <a:ext cx="7965043" cy="440650"/>
          </a:xfrm>
          <a:prstGeom prst="rect">
            <a:avLst/>
          </a:prstGeom>
          <a:noFill/>
          <a:ln/>
        </p:spPr>
        <p:txBody>
          <a:bodyPr wrap="none" lIns="0" tIns="0" rIns="0" bIns="0" rtlCol="0" anchor="t"/>
          <a:lstStyle/>
          <a:p>
            <a:pPr marL="0" indent="0" algn="l">
              <a:lnSpc>
                <a:spcPts val="3450"/>
              </a:lnSpc>
              <a:buNone/>
            </a:pPr>
            <a:r>
              <a:rPr lang="en-US" sz="2750" dirty="0">
                <a:solidFill>
                  <a:srgbClr val="FAEBEB"/>
                </a:solidFill>
                <a:latin typeface="Dela Gothic One" pitchFamily="34" charset="0"/>
                <a:ea typeface="Dela Gothic One" pitchFamily="34" charset="-122"/>
                <a:cs typeface="Dela Gothic One" pitchFamily="34" charset="-120"/>
              </a:rPr>
              <a:t>Business Model &amp; Revenue Projections</a:t>
            </a:r>
            <a:endParaRPr lang="en-US" sz="2750" dirty="0"/>
          </a:p>
        </p:txBody>
      </p:sp>
      <p:pic>
        <p:nvPicPr>
          <p:cNvPr id="3" name="Image 0" descr="preencoded.png"/>
          <p:cNvPicPr>
            <a:picLocks noChangeAspect="1"/>
          </p:cNvPicPr>
          <p:nvPr/>
        </p:nvPicPr>
        <p:blipFill>
          <a:blip r:embed="rId3"/>
          <a:stretch>
            <a:fillRect/>
          </a:stretch>
        </p:blipFill>
        <p:spPr>
          <a:xfrm>
            <a:off x="468868" y="1076920"/>
            <a:ext cx="13692664" cy="7667863"/>
          </a:xfrm>
          <a:prstGeom prst="rect">
            <a:avLst/>
          </a:prstGeom>
        </p:spPr>
      </p:pic>
      <p:sp>
        <p:nvSpPr>
          <p:cNvPr id="4" name="Text 1"/>
          <p:cNvSpPr/>
          <p:nvPr/>
        </p:nvSpPr>
        <p:spPr>
          <a:xfrm>
            <a:off x="468868" y="8895398"/>
            <a:ext cx="13692664" cy="642938"/>
          </a:xfrm>
          <a:prstGeom prst="rect">
            <a:avLst/>
          </a:prstGeom>
          <a:noFill/>
          <a:ln/>
        </p:spPr>
        <p:txBody>
          <a:bodyPr wrap="square" lIns="0" tIns="0" rIns="0" bIns="0" rtlCol="0" anchor="t"/>
          <a:lstStyle/>
          <a:p>
            <a:pPr marL="0" indent="0" algn="l">
              <a:lnSpc>
                <a:spcPts val="1650"/>
              </a:lnSpc>
              <a:buNone/>
            </a:pPr>
            <a:r>
              <a:rPr lang="en-US" sz="1050" dirty="0">
                <a:solidFill>
                  <a:srgbClr val="FFE5E5"/>
                </a:solidFill>
                <a:latin typeface="DM Sans" pitchFamily="34" charset="0"/>
                <a:ea typeface="DM Sans" pitchFamily="34" charset="-122"/>
                <a:cs typeface="DM Sans" pitchFamily="34" charset="-120"/>
              </a:rPr>
              <a:t>Our business model leverages a freemium strategy, offering essential features for free to attract a broad user base. Advanced functionalities, such as detailed reporting, CRM integrations, and premium storefront templates, will be available through flexible subscription plans. We project to acquire 10,000 paying subscribers in our first year, with an average revenue per user of $50 per month, leading to a Year 1 revenue of $6 million. By Year 3, we anticipate reaching $25 million in revenue as our user base expands and our platform scales.</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0450" y="730687"/>
            <a:ext cx="13149501" cy="1391841"/>
          </a:xfrm>
          <a:prstGeom prst="rect">
            <a:avLst/>
          </a:prstGeom>
          <a:noFill/>
          <a:ln/>
        </p:spPr>
        <p:txBody>
          <a:bodyPr wrap="square" lIns="0" tIns="0" rIns="0" bIns="0" rtlCol="0" anchor="t"/>
          <a:lstStyle/>
          <a:p>
            <a:pPr marL="0" indent="0" algn="l">
              <a:lnSpc>
                <a:spcPts val="5450"/>
              </a:lnSpc>
              <a:buNone/>
            </a:pPr>
            <a:r>
              <a:rPr lang="en-US" sz="4350" dirty="0">
                <a:solidFill>
                  <a:srgbClr val="FAEBEB"/>
                </a:solidFill>
                <a:latin typeface="Dela Gothic One" pitchFamily="34" charset="0"/>
                <a:ea typeface="Dela Gothic One" pitchFamily="34" charset="-122"/>
                <a:cs typeface="Dela Gothic One" pitchFamily="34" charset="-120"/>
              </a:rPr>
              <a:t>Call to Action: Invest in </a:t>
            </a:r>
            <a:r>
              <a:rPr lang="en-US" sz="4350" dirty="0" smtClean="0">
                <a:solidFill>
                  <a:srgbClr val="FAEBEB"/>
                </a:solidFill>
                <a:latin typeface="Dela Gothic One" pitchFamily="34" charset="0"/>
                <a:ea typeface="Dela Gothic One" pitchFamily="34" charset="-122"/>
                <a:cs typeface="Dela Gothic One" pitchFamily="34" charset="-120"/>
              </a:rPr>
              <a:t>Pocket </a:t>
            </a:r>
            <a:r>
              <a:rPr lang="en-US" sz="4350" smtClean="0">
                <a:solidFill>
                  <a:srgbClr val="FAEBEB"/>
                </a:solidFill>
                <a:latin typeface="Dela Gothic One" pitchFamily="34" charset="0"/>
                <a:ea typeface="Dela Gothic One" pitchFamily="34" charset="-122"/>
                <a:cs typeface="Dela Gothic One" pitchFamily="34" charset="-120"/>
              </a:rPr>
              <a:t>Bizz</a:t>
            </a:r>
            <a:endParaRPr lang="en-US" sz="4350" dirty="0"/>
          </a:p>
        </p:txBody>
      </p:sp>
      <p:sp>
        <p:nvSpPr>
          <p:cNvPr id="3" name="Shape 1"/>
          <p:cNvSpPr/>
          <p:nvPr/>
        </p:nvSpPr>
        <p:spPr>
          <a:xfrm>
            <a:off x="740450" y="3497580"/>
            <a:ext cx="3049310" cy="211455"/>
          </a:xfrm>
          <a:prstGeom prst="roundRect">
            <a:avLst>
              <a:gd name="adj" fmla="val 42023"/>
            </a:avLst>
          </a:prstGeom>
          <a:solidFill>
            <a:srgbClr val="740B0B"/>
          </a:solidFill>
          <a:ln w="7620">
            <a:solidFill>
              <a:srgbClr val="8D2424"/>
            </a:solidFill>
            <a:prstDash val="solid"/>
          </a:ln>
        </p:spPr>
      </p:sp>
      <p:sp>
        <p:nvSpPr>
          <p:cNvPr id="4" name="Text 2"/>
          <p:cNvSpPr/>
          <p:nvPr/>
        </p:nvSpPr>
        <p:spPr>
          <a:xfrm>
            <a:off x="740450" y="4026337"/>
            <a:ext cx="2986445" cy="347901"/>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Market Disruption</a:t>
            </a:r>
            <a:endParaRPr lang="en-US" sz="2150" dirty="0"/>
          </a:p>
        </p:txBody>
      </p:sp>
      <p:sp>
        <p:nvSpPr>
          <p:cNvPr id="5" name="Text 3"/>
          <p:cNvSpPr/>
          <p:nvPr/>
        </p:nvSpPr>
        <p:spPr>
          <a:xfrm>
            <a:off x="740450" y="4501158"/>
            <a:ext cx="3049310" cy="1692473"/>
          </a:xfrm>
          <a:prstGeom prst="rect">
            <a:avLst/>
          </a:prstGeom>
          <a:noFill/>
          <a:ln/>
        </p:spPr>
        <p:txBody>
          <a:bodyPr wrap="squar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We are poised to disrupt the small business management market by offering a unique, integrated solution that addresses core pain points.</a:t>
            </a:r>
            <a:endParaRPr lang="en-US" sz="1650" dirty="0"/>
          </a:p>
        </p:txBody>
      </p:sp>
      <p:sp>
        <p:nvSpPr>
          <p:cNvPr id="6" name="Shape 4"/>
          <p:cNvSpPr/>
          <p:nvPr/>
        </p:nvSpPr>
        <p:spPr>
          <a:xfrm>
            <a:off x="4107061" y="3180159"/>
            <a:ext cx="3049429" cy="211455"/>
          </a:xfrm>
          <a:prstGeom prst="roundRect">
            <a:avLst>
              <a:gd name="adj" fmla="val 42023"/>
            </a:avLst>
          </a:prstGeom>
          <a:solidFill>
            <a:srgbClr val="740B0B"/>
          </a:solidFill>
          <a:ln w="7620">
            <a:solidFill>
              <a:srgbClr val="8D2424"/>
            </a:solidFill>
            <a:prstDash val="solid"/>
          </a:ln>
        </p:spPr>
      </p:sp>
      <p:sp>
        <p:nvSpPr>
          <p:cNvPr id="7" name="Text 5"/>
          <p:cNvSpPr/>
          <p:nvPr/>
        </p:nvSpPr>
        <p:spPr>
          <a:xfrm>
            <a:off x="4107061" y="3708916"/>
            <a:ext cx="3049429" cy="695801"/>
          </a:xfrm>
          <a:prstGeom prst="rect">
            <a:avLst/>
          </a:prstGeom>
          <a:noFill/>
          <a:ln/>
        </p:spPr>
        <p:txBody>
          <a:bodyPr wrap="squar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High-Growth Potential</a:t>
            </a:r>
            <a:endParaRPr lang="en-US" sz="2150" dirty="0"/>
          </a:p>
        </p:txBody>
      </p:sp>
      <p:sp>
        <p:nvSpPr>
          <p:cNvPr id="8" name="Text 6"/>
          <p:cNvSpPr/>
          <p:nvPr/>
        </p:nvSpPr>
        <p:spPr>
          <a:xfrm>
            <a:off x="4107061" y="4531638"/>
            <a:ext cx="3049429" cy="1692473"/>
          </a:xfrm>
          <a:prstGeom prst="rect">
            <a:avLst/>
          </a:prstGeom>
          <a:noFill/>
          <a:ln/>
        </p:spPr>
        <p:txBody>
          <a:bodyPr wrap="squar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Our scalable platform and large target market provide significant opportunities for rapid growth and substantial returns on investment.</a:t>
            </a:r>
            <a:endParaRPr lang="en-US" sz="1650" dirty="0"/>
          </a:p>
        </p:txBody>
      </p:sp>
      <p:sp>
        <p:nvSpPr>
          <p:cNvPr id="9" name="Shape 7"/>
          <p:cNvSpPr/>
          <p:nvPr/>
        </p:nvSpPr>
        <p:spPr>
          <a:xfrm>
            <a:off x="7473791" y="2862858"/>
            <a:ext cx="3049429" cy="211455"/>
          </a:xfrm>
          <a:prstGeom prst="roundRect">
            <a:avLst>
              <a:gd name="adj" fmla="val 42023"/>
            </a:avLst>
          </a:prstGeom>
          <a:solidFill>
            <a:srgbClr val="740B0B"/>
          </a:solidFill>
          <a:ln w="7620">
            <a:solidFill>
              <a:srgbClr val="8D2424"/>
            </a:solidFill>
            <a:prstDash val="solid"/>
          </a:ln>
        </p:spPr>
      </p:sp>
      <p:sp>
        <p:nvSpPr>
          <p:cNvPr id="10" name="Text 8"/>
          <p:cNvSpPr/>
          <p:nvPr/>
        </p:nvSpPr>
        <p:spPr>
          <a:xfrm>
            <a:off x="7473791" y="3391614"/>
            <a:ext cx="3049429" cy="695801"/>
          </a:xfrm>
          <a:prstGeom prst="rect">
            <a:avLst/>
          </a:prstGeom>
          <a:noFill/>
          <a:ln/>
        </p:spPr>
        <p:txBody>
          <a:bodyPr wrap="squar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Experienced Team</a:t>
            </a:r>
            <a:endParaRPr lang="en-US" sz="2150" dirty="0"/>
          </a:p>
        </p:txBody>
      </p:sp>
      <p:sp>
        <p:nvSpPr>
          <p:cNvPr id="11" name="Text 9"/>
          <p:cNvSpPr/>
          <p:nvPr/>
        </p:nvSpPr>
        <p:spPr>
          <a:xfrm>
            <a:off x="7473791" y="4214336"/>
            <a:ext cx="3049429" cy="2030968"/>
          </a:xfrm>
          <a:prstGeom prst="rect">
            <a:avLst/>
          </a:prstGeom>
          <a:noFill/>
          <a:ln/>
        </p:spPr>
        <p:txBody>
          <a:bodyPr wrap="squar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Our team comprises seasoned professionals with a proven track record in software development, financial technology, and market penetration.</a:t>
            </a:r>
            <a:endParaRPr lang="en-US" sz="1650" dirty="0"/>
          </a:p>
        </p:txBody>
      </p:sp>
      <p:sp>
        <p:nvSpPr>
          <p:cNvPr id="12" name="Shape 10"/>
          <p:cNvSpPr/>
          <p:nvPr/>
        </p:nvSpPr>
        <p:spPr>
          <a:xfrm>
            <a:off x="10840522" y="2545556"/>
            <a:ext cx="3049429" cy="211455"/>
          </a:xfrm>
          <a:prstGeom prst="roundRect">
            <a:avLst>
              <a:gd name="adj" fmla="val 42023"/>
            </a:avLst>
          </a:prstGeom>
          <a:solidFill>
            <a:srgbClr val="740B0B"/>
          </a:solidFill>
          <a:ln w="7620">
            <a:solidFill>
              <a:srgbClr val="8D2424"/>
            </a:solidFill>
            <a:prstDash val="solid"/>
          </a:ln>
        </p:spPr>
      </p:sp>
      <p:sp>
        <p:nvSpPr>
          <p:cNvPr id="13" name="Text 11"/>
          <p:cNvSpPr/>
          <p:nvPr/>
        </p:nvSpPr>
        <p:spPr>
          <a:xfrm>
            <a:off x="10840522" y="3074313"/>
            <a:ext cx="3049429" cy="695801"/>
          </a:xfrm>
          <a:prstGeom prst="rect">
            <a:avLst/>
          </a:prstGeom>
          <a:noFill/>
          <a:ln/>
        </p:spPr>
        <p:txBody>
          <a:bodyPr wrap="squar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Seed Funding Opportunity</a:t>
            </a:r>
            <a:endParaRPr lang="en-US" sz="2150" dirty="0"/>
          </a:p>
        </p:txBody>
      </p:sp>
      <p:sp>
        <p:nvSpPr>
          <p:cNvPr id="14" name="Text 12"/>
          <p:cNvSpPr/>
          <p:nvPr/>
        </p:nvSpPr>
        <p:spPr>
          <a:xfrm>
            <a:off x="10840522" y="3897035"/>
            <a:ext cx="3049429" cy="2030968"/>
          </a:xfrm>
          <a:prstGeom prst="rect">
            <a:avLst/>
          </a:prstGeom>
          <a:noFill/>
          <a:ln/>
        </p:spPr>
        <p:txBody>
          <a:bodyPr wrap="squar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We are seeking $1 million in seed funding to accelerate product development, enhance marketing efforts, and expand our operational capacity.</a:t>
            </a:r>
            <a:endParaRPr lang="en-US" sz="1650" dirty="0"/>
          </a:p>
        </p:txBody>
      </p:sp>
      <p:sp>
        <p:nvSpPr>
          <p:cNvPr id="15" name="Text 13"/>
          <p:cNvSpPr/>
          <p:nvPr/>
        </p:nvSpPr>
        <p:spPr>
          <a:xfrm>
            <a:off x="740450" y="6483310"/>
            <a:ext cx="13149501" cy="1015484"/>
          </a:xfrm>
          <a:prstGeom prst="rect">
            <a:avLst/>
          </a:prstGeom>
          <a:noFill/>
          <a:ln/>
        </p:spPr>
        <p:txBody>
          <a:bodyPr wrap="squar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TradeTracker Pro is more than just an application; it's a strategic investment in the future of small business. By empowering millions of independent traders with intuitive, comprehensive tools, we are not only building a successful company but also fostering economic growth and entrepreneurial success. Join us in revolutionizing small business management.</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965</Words>
  <Application>Microsoft Office PowerPoint</Application>
  <PresentationFormat>Custom</PresentationFormat>
  <Paragraphs>72</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DM Sans</vt:lpstr>
      <vt:lpstr>Arial</vt:lpstr>
      <vt:lpstr>Dela Gothic One</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cp:lastModifiedBy>
  <cp:revision>2</cp:revision>
  <dcterms:created xsi:type="dcterms:W3CDTF">2025-05-26T14:31:49Z</dcterms:created>
  <dcterms:modified xsi:type="dcterms:W3CDTF">2025-05-26T15:14:10Z</dcterms:modified>
</cp:coreProperties>
</file>